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71" r:id="rId10"/>
    <p:sldId id="263" r:id="rId11"/>
    <p:sldId id="264" r:id="rId12"/>
    <p:sldId id="272" r:id="rId13"/>
    <p:sldId id="265" r:id="rId14"/>
    <p:sldId id="266" r:id="rId15"/>
    <p:sldId id="267" r:id="rId16"/>
    <p:sldId id="268" r:id="rId17"/>
  </p:sldIdLst>
  <p:sldSz cx="9144000" cy="6858000" type="screen4x3"/>
  <p:notesSz cx="6794500" cy="99187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38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85B6D-5631-4A2A-95A7-1A9BDC871DEB}" type="datetimeFigureOut">
              <a:rPr lang="it-IT" smtClean="0"/>
              <a:pPr/>
              <a:t>02/09/2013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2DBCF-3341-40DF-B083-03FFBAAE1E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875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D02A-817D-4A80-9D01-0818AF6B36A4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047-EC26-4A14-B800-750D54E85B2C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BA9E-852C-4203-9A6A-5AB549FFB376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913-5F01-4955-8039-EF3CA8C6314E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B79CA-C6D1-4EA3-824C-AF63AA5A0715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28A2F-7AB6-46A4-BD2E-972C751770DA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FE03-5E2C-496F-BF45-7909601B74AA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BEAD-A4AA-4E56-A692-68CFE2B9FE7E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A629A-BC8B-48A5-9EFE-31151BD6C5CA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4D13C-89FD-49BB-A731-F5717012B2AC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6033A-68A5-43AF-822E-9DB571C98FC0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 l="14000" t="2000" r="14000"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169F8-8E33-404D-BB6B-E29E5525A59C}" type="datetime1">
              <a:rPr lang="it-IT" smtClean="0"/>
              <a:pPr/>
              <a:t>02/09/2013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1145-8F3C-482D-8F77-0248606A7C9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video2.wmv" TargetMode="External"/><Relationship Id="rId2" Type="http://schemas.openxmlformats.org/officeDocument/2006/relationships/hyperlink" Target="video1.wmv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video3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video5.mpg" TargetMode="External"/><Relationship Id="rId2" Type="http://schemas.openxmlformats.org/officeDocument/2006/relationships/hyperlink" Target="video4.mpe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video6.wmv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404664"/>
            <a:ext cx="8712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Corso aggiornamento </a:t>
            </a:r>
          </a:p>
          <a:p>
            <a:pPr algn="ctr"/>
            <a:r>
              <a:rPr lang="it-IT" sz="4000" b="1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Ufficiali Gara 2013</a:t>
            </a:r>
            <a:endParaRPr lang="hr-HR" sz="4000" b="1" dirty="0">
              <a:solidFill>
                <a:srgbClr val="00009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23528" y="2060848"/>
            <a:ext cx="8568952" cy="3096344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it-IT" b="1" dirty="0" smtClean="0">
                <a:solidFill>
                  <a:srgbClr val="FF0000"/>
                </a:solidFill>
                <a:latin typeface="Narkisim" pitchFamily="34" charset="-79"/>
                <a:ea typeface="Tahoma" pitchFamily="34" charset="0"/>
                <a:cs typeface="Narkisim" pitchFamily="34" charset="-79"/>
              </a:rPr>
              <a:t>MODIFICHE AL REGOLAMENTO </a:t>
            </a:r>
            <a:br>
              <a:rPr lang="it-IT" b="1" dirty="0" smtClean="0">
                <a:solidFill>
                  <a:srgbClr val="FF0000"/>
                </a:solidFill>
                <a:latin typeface="Narkisim" pitchFamily="34" charset="-79"/>
                <a:ea typeface="Tahoma" pitchFamily="34" charset="0"/>
                <a:cs typeface="Narkisim" pitchFamily="34" charset="-79"/>
              </a:rPr>
            </a:br>
            <a:r>
              <a:rPr lang="it-IT" b="1" dirty="0" smtClean="0">
                <a:solidFill>
                  <a:srgbClr val="FF0000"/>
                </a:solidFill>
                <a:latin typeface="Narkisim" pitchFamily="34" charset="-79"/>
                <a:ea typeface="Tahoma" pitchFamily="34" charset="0"/>
                <a:cs typeface="Narkisim" pitchFamily="34" charset="-79"/>
              </a:rPr>
              <a:t>INTERNAZIONALE DELLA LOTTA</a:t>
            </a:r>
            <a:endParaRPr lang="en-US" b="1" dirty="0" smtClean="0">
              <a:solidFill>
                <a:srgbClr val="FF0000"/>
              </a:solidFill>
              <a:latin typeface="Narkisim" pitchFamily="34" charset="-79"/>
              <a:ea typeface="Tahoma" pitchFamily="34" charset="0"/>
              <a:cs typeface="Narkisim" pitchFamily="34" charset="-79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00497" y="5733256"/>
            <a:ext cx="8419975" cy="431576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Redatto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COMMISSIONE NAZIONALE UFFICIALI GARA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8640"/>
            <a:ext cx="8229600" cy="5760640"/>
          </a:xfrm>
        </p:spPr>
        <p:txBody>
          <a:bodyPr>
            <a:noAutofit/>
          </a:bodyPr>
          <a:lstStyle/>
          <a:p>
            <a:pPr marL="495300" indent="-495300" eaLnBrk="1" hangingPunct="1"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r>
              <a:rPr lang="it-IT" sz="3600" b="1" u="sng" dirty="0" smtClean="0">
                <a:solidFill>
                  <a:srgbClr val="FF0000"/>
                </a:solidFill>
              </a:rPr>
              <a:t>3 </a:t>
            </a:r>
            <a:r>
              <a:rPr lang="tr-TR" sz="3600" b="1" u="sng" dirty="0" smtClean="0">
                <a:solidFill>
                  <a:srgbClr val="FF0000"/>
                </a:solidFill>
              </a:rPr>
              <a:t>- </a:t>
            </a:r>
            <a:r>
              <a:rPr lang="it-IT" sz="3600" b="1" u="sng" dirty="0" smtClean="0">
                <a:solidFill>
                  <a:srgbClr val="FF0000"/>
                </a:solidFill>
              </a:rPr>
              <a:t>Criteri di vittoria in caso di parità</a:t>
            </a:r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r>
              <a:rPr lang="it-IT" sz="2400" dirty="0" smtClean="0"/>
              <a:t>In caso di parità di punti (1-1, 2-2, 3-3, ecc.) la vittoria del combattimento è assegnata valutando nell’ordine i seguenti tre criteri.</a:t>
            </a:r>
          </a:p>
          <a:p>
            <a:pPr lvl="0"/>
            <a:r>
              <a:rPr lang="it-IT" sz="2400" dirty="0" smtClean="0">
                <a:solidFill>
                  <a:srgbClr val="C00000"/>
                </a:solidFill>
              </a:rPr>
              <a:t>Valore delle prese</a:t>
            </a:r>
            <a:r>
              <a:rPr lang="it-IT" sz="2400" dirty="0" smtClean="0"/>
              <a:t>: verrà dichiarato vincitore il lottatore che ha eseguito prese di maggior valore (5 – 3 – 2 punti).</a:t>
            </a:r>
          </a:p>
          <a:p>
            <a:pPr lvl="0"/>
            <a:r>
              <a:rPr lang="it-IT" sz="2400" dirty="0" smtClean="0">
                <a:solidFill>
                  <a:srgbClr val="C00000"/>
                </a:solidFill>
              </a:rPr>
              <a:t>Avvertimenti</a:t>
            </a:r>
            <a:r>
              <a:rPr lang="it-IT" sz="2400" dirty="0" smtClean="0"/>
              <a:t>: verrà dichiarato vincitore il lottatore che ha subito il minor numero di avvertimenti.</a:t>
            </a:r>
          </a:p>
          <a:p>
            <a:pPr lvl="0"/>
            <a:r>
              <a:rPr lang="it-IT" sz="2400" dirty="0" smtClean="0">
                <a:solidFill>
                  <a:srgbClr val="C00000"/>
                </a:solidFill>
              </a:rPr>
              <a:t>Ultimo punteggio tecnico</a:t>
            </a:r>
            <a:r>
              <a:rPr lang="it-IT" sz="2400" dirty="0" smtClean="0"/>
              <a:t>: verrà dichiarato vincitore il lottatore che ha conseguito l’ultimo punteggio tecnico.</a:t>
            </a:r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r>
              <a:rPr lang="it-IT" sz="2400" dirty="0" smtClean="0"/>
              <a:t>Nel caso particolare che un combattimento di Greco-Romana finisca 0-0, verrà dichiarato vincitore il lottatore che sarà stato giudicato più attivo nella fase finale dell’incontro.</a:t>
            </a:r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620688"/>
            <a:ext cx="8229600" cy="5760640"/>
          </a:xfrm>
        </p:spPr>
        <p:txBody>
          <a:bodyPr>
            <a:noAutofit/>
          </a:bodyPr>
          <a:lstStyle/>
          <a:p>
            <a:pPr marL="495300" indent="-495300" eaLnBrk="1" hangingPunct="1"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r>
              <a:rPr lang="it-IT" sz="3600" b="1" u="sng" dirty="0" smtClean="0">
                <a:solidFill>
                  <a:srgbClr val="FF0000"/>
                </a:solidFill>
              </a:rPr>
              <a:t>4 </a:t>
            </a:r>
            <a:r>
              <a:rPr lang="tr-TR" sz="3600" b="1" u="sng" dirty="0" smtClean="0">
                <a:solidFill>
                  <a:srgbClr val="FF0000"/>
                </a:solidFill>
              </a:rPr>
              <a:t>– </a:t>
            </a:r>
            <a:r>
              <a:rPr lang="it-IT" sz="3600" b="1" u="sng" dirty="0" smtClean="0">
                <a:solidFill>
                  <a:srgbClr val="FF0000"/>
                </a:solidFill>
              </a:rPr>
              <a:t>Valutazione delle prese</a:t>
            </a:r>
          </a:p>
          <a:p>
            <a:endParaRPr lang="it-IT" sz="2400" dirty="0" smtClean="0"/>
          </a:p>
          <a:p>
            <a:endParaRPr lang="it-IT" sz="2400" dirty="0" smtClean="0"/>
          </a:p>
          <a:p>
            <a:r>
              <a:rPr lang="it-IT" sz="2400" dirty="0" smtClean="0"/>
              <a:t>Se </a:t>
            </a:r>
            <a:r>
              <a:rPr lang="it-IT" sz="2400" dirty="0" smtClean="0"/>
              <a:t>il lottatore attaccante esegue senza successo un colpo e finisce a terra con il suo avversario sopra, senza che questi abbia fatto alcuna azione, </a:t>
            </a:r>
            <a:r>
              <a:rPr lang="it-IT" sz="2400" dirty="0" smtClean="0">
                <a:solidFill>
                  <a:srgbClr val="C00000"/>
                </a:solidFill>
              </a:rPr>
              <a:t>non verranno assegnati punti </a:t>
            </a:r>
            <a:r>
              <a:rPr lang="it-IT" sz="2400" dirty="0" smtClean="0"/>
              <a:t>e la lotta dovrà essere immediatamente interrotta e riprendere in </a:t>
            </a:r>
            <a:r>
              <a:rPr lang="it-IT" sz="2400" dirty="0" smtClean="0"/>
              <a:t>piedi.  </a:t>
            </a:r>
            <a:r>
              <a:rPr lang="it-IT" sz="1400" dirty="0" smtClean="0">
                <a:hlinkClick r:id="rId2" action="ppaction://hlinkfile"/>
              </a:rPr>
              <a:t>video1.wmv</a:t>
            </a:r>
            <a:r>
              <a:rPr lang="it-IT" sz="1400" dirty="0" smtClean="0"/>
              <a:t>       </a:t>
            </a:r>
            <a:r>
              <a:rPr lang="it-IT" sz="1400" dirty="0" smtClean="0">
                <a:hlinkClick r:id="rId3" action="ppaction://hlinkfile"/>
              </a:rPr>
              <a:t>video2.wmv</a:t>
            </a:r>
            <a:endParaRPr lang="it-IT" sz="1400" dirty="0" smtClean="0"/>
          </a:p>
          <a:p>
            <a:endParaRPr lang="it-IT" sz="1400" dirty="0" smtClean="0"/>
          </a:p>
          <a:p>
            <a:r>
              <a:rPr lang="it-IT" sz="2400" dirty="0" smtClean="0"/>
              <a:t>Il lottatore che passa dietro il suo avversario e lo porta a terra in una posizione di dominato e controllato (tre punti di contatto) </a:t>
            </a:r>
            <a:r>
              <a:rPr lang="it-IT" sz="2400" dirty="0" smtClean="0">
                <a:solidFill>
                  <a:srgbClr val="C00000"/>
                </a:solidFill>
              </a:rPr>
              <a:t>riceve 2 punti</a:t>
            </a:r>
            <a:r>
              <a:rPr lang="it-IT" sz="2400" dirty="0" smtClean="0"/>
              <a:t>.    </a:t>
            </a:r>
            <a:r>
              <a:rPr lang="it-IT" sz="1400" dirty="0" smtClean="0">
                <a:hlinkClick r:id="rId4" action="ppaction://hlinkfile"/>
              </a:rPr>
              <a:t>video3.wmv</a:t>
            </a: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/>
          </a:bodyPr>
          <a:lstStyle/>
          <a:p>
            <a:r>
              <a:rPr lang="it-IT" sz="2400" dirty="0"/>
              <a:t>Se la lotta finisce a terra, testa contro testa, il lottatore che riesce a passare dietro al suo avversario e lo domina </a:t>
            </a:r>
            <a:r>
              <a:rPr lang="it-IT" sz="2400" dirty="0">
                <a:solidFill>
                  <a:srgbClr val="C00000"/>
                </a:solidFill>
              </a:rPr>
              <a:t>riceve 1 </a:t>
            </a:r>
            <a:r>
              <a:rPr lang="it-IT" sz="2400" dirty="0" smtClean="0">
                <a:solidFill>
                  <a:srgbClr val="C00000"/>
                </a:solidFill>
              </a:rPr>
              <a:t>punto</a:t>
            </a:r>
            <a:r>
              <a:rPr lang="it-IT" sz="2400" dirty="0" smtClean="0"/>
              <a:t>.   </a:t>
            </a:r>
            <a:r>
              <a:rPr lang="it-IT" sz="1400" dirty="0" smtClean="0">
                <a:hlinkClick r:id="rId2" action="ppaction://hlinkfile"/>
              </a:rPr>
              <a:t>video4.mpeg</a:t>
            </a:r>
            <a:endParaRPr lang="it-IT" sz="1400" dirty="0" smtClean="0"/>
          </a:p>
          <a:p>
            <a:endParaRPr lang="it-IT" sz="2400" dirty="0"/>
          </a:p>
          <a:p>
            <a:r>
              <a:rPr lang="it-IT" sz="2400" dirty="0"/>
              <a:t>Nello stesso modo il lottatore che dalla posizione di dominato a terra riesce a passare sopra il suo avversario e a sua volta lo domina </a:t>
            </a:r>
            <a:r>
              <a:rPr lang="it-IT" sz="2400" dirty="0">
                <a:solidFill>
                  <a:srgbClr val="C00000"/>
                </a:solidFill>
              </a:rPr>
              <a:t>riceve 1 </a:t>
            </a:r>
            <a:r>
              <a:rPr lang="it-IT" sz="2400" dirty="0" smtClean="0">
                <a:solidFill>
                  <a:srgbClr val="C00000"/>
                </a:solidFill>
              </a:rPr>
              <a:t>punto</a:t>
            </a:r>
            <a:r>
              <a:rPr lang="it-IT" sz="2400" dirty="0" smtClean="0"/>
              <a:t>.      </a:t>
            </a:r>
            <a:r>
              <a:rPr lang="it-IT" sz="1400" dirty="0" smtClean="0">
                <a:hlinkClick r:id="rId3" action="ppaction://hlinkfile"/>
              </a:rPr>
              <a:t>video5.mpg</a:t>
            </a:r>
            <a:endParaRPr lang="it-IT" sz="1400" dirty="0" smtClean="0"/>
          </a:p>
          <a:p>
            <a:endParaRPr lang="it-IT" sz="2400" dirty="0"/>
          </a:p>
          <a:p>
            <a:r>
              <a:rPr lang="it-IT" sz="2400" dirty="0" smtClean="0"/>
              <a:t>L’azione eseguita correttamente che non comporta la messa in pericolo dell’avversario è </a:t>
            </a:r>
            <a:r>
              <a:rPr lang="it-IT" sz="2400" dirty="0" smtClean="0">
                <a:solidFill>
                  <a:srgbClr val="C00000"/>
                </a:solidFill>
              </a:rPr>
              <a:t>valutata 2 punti</a:t>
            </a:r>
            <a:r>
              <a:rPr lang="it-IT" sz="2400" dirty="0" smtClean="0"/>
              <a:t> nello stile libero e nella lotta femminile e </a:t>
            </a:r>
            <a:r>
              <a:rPr lang="it-IT" sz="2400" dirty="0" smtClean="0">
                <a:solidFill>
                  <a:srgbClr val="C00000"/>
                </a:solidFill>
              </a:rPr>
              <a:t>1 punto</a:t>
            </a:r>
            <a:r>
              <a:rPr lang="it-IT" sz="2400" dirty="0" smtClean="0"/>
              <a:t> in greco-romana.    </a:t>
            </a:r>
            <a:r>
              <a:rPr lang="it-IT" sz="1400" dirty="0" smtClean="0">
                <a:hlinkClick r:id="rId4" action="ppaction://hlinkfile"/>
              </a:rPr>
              <a:t>video6.wmv</a:t>
            </a:r>
            <a:endParaRPr lang="it-IT" sz="1400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06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8640"/>
            <a:ext cx="8229600" cy="5760640"/>
          </a:xfrm>
        </p:spPr>
        <p:txBody>
          <a:bodyPr>
            <a:noAutofit/>
          </a:bodyPr>
          <a:lstStyle/>
          <a:p>
            <a:pPr marL="495300" indent="-495300" eaLnBrk="1" hangingPunct="1"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r>
              <a:rPr lang="it-IT" sz="3600" b="1" u="sng" dirty="0" smtClean="0">
                <a:solidFill>
                  <a:srgbClr val="FF0000"/>
                </a:solidFill>
              </a:rPr>
              <a:t>5 </a:t>
            </a:r>
            <a:r>
              <a:rPr lang="tr-TR" sz="3600" b="1" u="sng" dirty="0" smtClean="0">
                <a:solidFill>
                  <a:srgbClr val="FF0000"/>
                </a:solidFill>
              </a:rPr>
              <a:t>– </a:t>
            </a:r>
            <a:r>
              <a:rPr lang="it-IT" sz="3600" b="1" u="sng" dirty="0" smtClean="0">
                <a:solidFill>
                  <a:srgbClr val="FF0000"/>
                </a:solidFill>
              </a:rPr>
              <a:t>Procedura del challenge</a:t>
            </a:r>
          </a:p>
          <a:p>
            <a:endParaRPr lang="it-IT" sz="2400" dirty="0" smtClean="0"/>
          </a:p>
          <a:p>
            <a:pPr marL="0" indent="0">
              <a:buNone/>
            </a:pPr>
            <a:r>
              <a:rPr lang="it-IT" sz="2800" dirty="0" smtClean="0"/>
              <a:t>L’allenatore ha 5 secondi per richiedere il challenge (gettando sul tappeto il testimone) dal momento in cui il punteggio assegnato è esposto sul tabellone segnapunti.</a:t>
            </a:r>
          </a:p>
          <a:p>
            <a:pPr>
              <a:buNone/>
            </a:pPr>
            <a:endParaRPr lang="it-IT" sz="2800" dirty="0" smtClean="0"/>
          </a:p>
          <a:p>
            <a:pPr>
              <a:buNone/>
            </a:pPr>
            <a:r>
              <a:rPr lang="it-IT" sz="2800" dirty="0" smtClean="0"/>
              <a:t>Il challenge non può essere richiesto:</a:t>
            </a:r>
          </a:p>
          <a:p>
            <a:r>
              <a:rPr lang="it-IT" sz="2800" dirty="0" smtClean="0"/>
              <a:t>per l’atterramento;</a:t>
            </a:r>
          </a:p>
          <a:p>
            <a:r>
              <a:rPr lang="it-IT" sz="2800" dirty="0" smtClean="0"/>
              <a:t>per contestare la passività.</a:t>
            </a:r>
          </a:p>
          <a:p>
            <a:endParaRPr lang="it-IT" sz="24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47664" y="476672"/>
            <a:ext cx="614164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STILE LIBERO E LOTTA FEMMINILE</a:t>
            </a:r>
            <a:endParaRPr kumimoji="0" lang="en-US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988840"/>
            <a:ext cx="8229600" cy="4464496"/>
          </a:xfrm>
        </p:spPr>
        <p:txBody>
          <a:bodyPr>
            <a:normAutofit fontScale="25000" lnSpcReduction="20000"/>
          </a:bodyPr>
          <a:lstStyle/>
          <a:p>
            <a:pPr marL="495300" indent="-495300" eaLnBrk="1" hangingPunct="1">
              <a:spcBef>
                <a:spcPts val="0"/>
              </a:spcBef>
              <a:spcAft>
                <a:spcPts val="600"/>
              </a:spcAft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r>
              <a:rPr lang="tr-TR" sz="9600" b="1" u="sng" dirty="0" smtClean="0">
                <a:solidFill>
                  <a:srgbClr val="FF0000"/>
                </a:solidFill>
              </a:rPr>
              <a:t>1</a:t>
            </a:r>
            <a:r>
              <a:rPr lang="it-IT" sz="9600" b="1" u="sng" dirty="0" smtClean="0">
                <a:solidFill>
                  <a:srgbClr val="FF0000"/>
                </a:solidFill>
              </a:rPr>
              <a:t> </a:t>
            </a:r>
            <a:r>
              <a:rPr lang="tr-TR" sz="9600" b="1" u="sng" dirty="0" smtClean="0">
                <a:solidFill>
                  <a:srgbClr val="FF0000"/>
                </a:solidFill>
              </a:rPr>
              <a:t>– </a:t>
            </a:r>
            <a:r>
              <a:rPr lang="it-IT" sz="9600" b="1" u="sng" dirty="0" smtClean="0">
                <a:solidFill>
                  <a:srgbClr val="FF0000"/>
                </a:solidFill>
              </a:rPr>
              <a:t>Contrasto alla lotta negativa</a:t>
            </a:r>
            <a:endParaRPr lang="tr-TR" sz="9600" b="1" u="sng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it-IT" sz="6400" b="1" u="sng" dirty="0" smtClean="0"/>
              <a:t>1° richiamo di passività (P)</a:t>
            </a:r>
            <a:r>
              <a:rPr lang="tr-TR" sz="6400" b="1" u="sng" dirty="0" smtClean="0"/>
              <a:t>:</a:t>
            </a:r>
            <a:endParaRPr lang="tr-TR" sz="6400" u="sng" dirty="0" smtClean="0"/>
          </a:p>
          <a:p>
            <a:pPr>
              <a:buFont typeface="Wingdings" pitchFamily="2" charset="2"/>
              <a:buNone/>
            </a:pPr>
            <a:r>
              <a:rPr lang="tr-TR" sz="6400" dirty="0" smtClean="0"/>
              <a:t>  - </a:t>
            </a:r>
            <a:r>
              <a:rPr lang="it-IT" sz="6400" dirty="0" smtClean="0"/>
              <a:t>Stimolazione verbale</a:t>
            </a:r>
            <a:endParaRPr lang="tr-TR" sz="6400" dirty="0" smtClean="0"/>
          </a:p>
          <a:p>
            <a:pPr>
              <a:buFont typeface="Wingdings" pitchFamily="2" charset="2"/>
              <a:buNone/>
            </a:pPr>
            <a:r>
              <a:rPr lang="tr-TR" sz="6400" dirty="0" smtClean="0"/>
              <a:t>  - </a:t>
            </a:r>
            <a:r>
              <a:rPr lang="it-IT" sz="6400" dirty="0" smtClean="0"/>
              <a:t>Interruzione dell’incontro e avvertimento verbale</a:t>
            </a:r>
            <a:r>
              <a:rPr lang="tr-TR" sz="6400" dirty="0" smtClean="0"/>
              <a:t> </a:t>
            </a:r>
            <a:r>
              <a:rPr lang="tr-TR" sz="6400" dirty="0" smtClean="0">
                <a:solidFill>
                  <a:srgbClr val="C00000"/>
                </a:solidFill>
              </a:rPr>
              <a:t>“ </a:t>
            </a:r>
            <a:r>
              <a:rPr lang="it-IT" sz="6400" b="1" dirty="0" smtClean="0">
                <a:solidFill>
                  <a:srgbClr val="C00000"/>
                </a:solidFill>
              </a:rPr>
              <a:t>attenzione</a:t>
            </a:r>
            <a:r>
              <a:rPr lang="tr-TR" sz="6400" dirty="0" smtClean="0">
                <a:solidFill>
                  <a:srgbClr val="C00000"/>
                </a:solidFill>
              </a:rPr>
              <a:t> </a:t>
            </a:r>
            <a:r>
              <a:rPr lang="tr-TR" sz="6400" dirty="0" smtClean="0"/>
              <a:t>“</a:t>
            </a:r>
          </a:p>
          <a:p>
            <a:pPr>
              <a:buFont typeface="Wingdings" pitchFamily="2" charset="2"/>
              <a:buNone/>
            </a:pPr>
            <a:r>
              <a:rPr lang="it-IT" sz="6400" b="1" u="sng" dirty="0" smtClean="0"/>
              <a:t>2° richiamo di passività (P)</a:t>
            </a:r>
            <a:r>
              <a:rPr lang="tr-TR" sz="6400" b="1" u="sng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tr-TR" sz="6400" dirty="0" smtClean="0"/>
              <a:t>  - </a:t>
            </a:r>
            <a:r>
              <a:rPr lang="it-IT" sz="6400" dirty="0" smtClean="0"/>
              <a:t>Interruzione dell’incontro</a:t>
            </a:r>
            <a:endParaRPr lang="tr-TR" sz="6400" dirty="0" smtClean="0"/>
          </a:p>
          <a:p>
            <a:pPr>
              <a:buFont typeface="Wingdings" pitchFamily="2" charset="2"/>
              <a:buNone/>
            </a:pPr>
            <a:r>
              <a:rPr lang="tr-TR" sz="6400" dirty="0" smtClean="0"/>
              <a:t>  - </a:t>
            </a:r>
            <a:r>
              <a:rPr lang="it-IT" sz="6400" dirty="0" smtClean="0"/>
              <a:t>Inizio del mini-periodo di 30 secondi (PT con paletta alzata)</a:t>
            </a:r>
            <a:endParaRPr lang="tr-TR" sz="6400" dirty="0" smtClean="0"/>
          </a:p>
          <a:p>
            <a:pPr marL="266700" indent="-266700">
              <a:buFont typeface="Wingdings" pitchFamily="2" charset="2"/>
              <a:buNone/>
            </a:pPr>
            <a:r>
              <a:rPr lang="tr-TR" sz="6400" dirty="0" smtClean="0"/>
              <a:t>  - </a:t>
            </a:r>
            <a:r>
              <a:rPr lang="it-IT" sz="6400" dirty="0" smtClean="0"/>
              <a:t>Se al termine del mini-periodo nessuno ha conquistato punti, verrà attribuito un </a:t>
            </a:r>
            <a:r>
              <a:rPr lang="it-IT" sz="6400" b="1" dirty="0" smtClean="0">
                <a:solidFill>
                  <a:srgbClr val="C00000"/>
                </a:solidFill>
              </a:rPr>
              <a:t>avvertimento (O)</a:t>
            </a:r>
            <a:r>
              <a:rPr lang="it-IT" sz="6400" dirty="0" smtClean="0"/>
              <a:t> al lottatore passivo ed </a:t>
            </a:r>
            <a:r>
              <a:rPr lang="it-IT" sz="6400" b="1" dirty="0" smtClean="0">
                <a:solidFill>
                  <a:srgbClr val="C00000"/>
                </a:solidFill>
              </a:rPr>
              <a:t>1 punto </a:t>
            </a:r>
            <a:r>
              <a:rPr lang="it-IT" sz="6400" dirty="0" smtClean="0"/>
              <a:t>al suo avversario</a:t>
            </a:r>
            <a:endParaRPr lang="tr-TR" sz="6400" dirty="0" smtClean="0"/>
          </a:p>
          <a:p>
            <a:pPr marL="0" indent="0">
              <a:buNone/>
            </a:pPr>
            <a:endParaRPr lang="it-IT" sz="6400" dirty="0" smtClean="0"/>
          </a:p>
          <a:p>
            <a:pPr>
              <a:buFont typeface="Wingdings" pitchFamily="2" charset="2"/>
              <a:buChar char="Ø"/>
            </a:pPr>
            <a:r>
              <a:rPr lang="it-IT" sz="6400" dirty="0" smtClean="0"/>
              <a:t>Per i successivi richiami di passività si applicherà direttamente la procedura del mini-periodo di 30 secondi.</a:t>
            </a:r>
            <a:endParaRPr lang="tr-TR" sz="6400" dirty="0" smtClean="0"/>
          </a:p>
          <a:p>
            <a:pPr>
              <a:buFont typeface="Wingdings" pitchFamily="2" charset="2"/>
              <a:buChar char="Ø"/>
            </a:pPr>
            <a:r>
              <a:rPr lang="it-IT" sz="6400" dirty="0" smtClean="0"/>
              <a:t>La procedura del mini-periodo non può essere applicata negli ultimi 30 secondi di ciascun periodo.</a:t>
            </a:r>
          </a:p>
          <a:p>
            <a:pPr>
              <a:buFont typeface="Wingdings" pitchFamily="2" charset="2"/>
              <a:buChar char="Ø"/>
            </a:pPr>
            <a:r>
              <a:rPr lang="it-IT" sz="6400" dirty="0"/>
              <a:t>Se dopo 2 minuti (1 minuto per Esordienti e Cadetti) del primo periodo il punteggio è ancora 0-0, </a:t>
            </a:r>
            <a:r>
              <a:rPr lang="it-IT" sz="6400" dirty="0" smtClean="0"/>
              <a:t>si </a:t>
            </a:r>
            <a:r>
              <a:rPr lang="it-IT" sz="6400" dirty="0"/>
              <a:t>deve obbligatoriamente designare il lottatore “passivo” e dare avvio </a:t>
            </a:r>
            <a:r>
              <a:rPr lang="it-IT" sz="6400" dirty="0" smtClean="0"/>
              <a:t>al mini-periodo di 30 secondi</a:t>
            </a:r>
            <a:endParaRPr lang="it-IT" sz="6400" dirty="0"/>
          </a:p>
          <a:p>
            <a:pPr>
              <a:buFont typeface="Wingdings" pitchFamily="2" charset="2"/>
              <a:buChar char="Ø"/>
            </a:pPr>
            <a:r>
              <a:rPr lang="it-IT" sz="6400" dirty="0" smtClean="0"/>
              <a:t>Restano valide le regole che penalizzano la fuga dalla presa, la fuga dal tappeto e le prese illegali.</a:t>
            </a:r>
            <a:endParaRPr lang="tr-TR" sz="64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20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47664" y="476672"/>
            <a:ext cx="614164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LOTTA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GRECO-ROMANA</a:t>
            </a:r>
            <a:endParaRPr kumimoji="0" lang="en-US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503684" y="2708920"/>
            <a:ext cx="8229600" cy="1656184"/>
          </a:xfrm>
        </p:spPr>
        <p:txBody>
          <a:bodyPr>
            <a:normAutofit fontScale="47500" lnSpcReduction="20000"/>
          </a:bodyPr>
          <a:lstStyle/>
          <a:p>
            <a:pPr marL="495300" indent="-495300" eaLnBrk="1" hangingPunct="1">
              <a:spcBef>
                <a:spcPts val="0"/>
              </a:spcBef>
              <a:spcAft>
                <a:spcPts val="600"/>
              </a:spcAft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r>
              <a:rPr lang="tr-TR" sz="5900" b="1" u="sng" dirty="0" smtClean="0">
                <a:solidFill>
                  <a:srgbClr val="FF0000"/>
                </a:solidFill>
              </a:rPr>
              <a:t>1</a:t>
            </a:r>
            <a:r>
              <a:rPr lang="it-IT" sz="5900" b="1" u="sng" dirty="0" smtClean="0">
                <a:solidFill>
                  <a:srgbClr val="FF0000"/>
                </a:solidFill>
              </a:rPr>
              <a:t> </a:t>
            </a:r>
            <a:r>
              <a:rPr lang="tr-TR" sz="5900" b="1" u="sng" dirty="0" smtClean="0">
                <a:solidFill>
                  <a:srgbClr val="FF0000"/>
                </a:solidFill>
              </a:rPr>
              <a:t>– </a:t>
            </a:r>
            <a:r>
              <a:rPr lang="it-IT" sz="5900" b="1" u="sng" dirty="0" smtClean="0">
                <a:solidFill>
                  <a:srgbClr val="FF0000"/>
                </a:solidFill>
              </a:rPr>
              <a:t>Inizio del combattimento</a:t>
            </a:r>
            <a:endParaRPr lang="tr-TR" sz="5900" b="1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6400" dirty="0" smtClean="0"/>
          </a:p>
          <a:p>
            <a:pPr marL="0" indent="0">
              <a:buNone/>
            </a:pPr>
            <a:r>
              <a:rPr lang="it-IT" sz="5100" dirty="0" smtClean="0"/>
              <a:t>Non </a:t>
            </a:r>
            <a:r>
              <a:rPr lang="it-IT" sz="5100" dirty="0"/>
              <a:t>è più necessario che l’incontro di Greco-Romana inizi dalla posizione petto contro </a:t>
            </a:r>
            <a:r>
              <a:rPr lang="it-IT" sz="5100" dirty="0" smtClean="0"/>
              <a:t>petto.</a:t>
            </a:r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20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688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495300" indent="-495300" eaLnBrk="1" hangingPunct="1">
              <a:spcBef>
                <a:spcPts val="0"/>
              </a:spcBef>
              <a:spcAft>
                <a:spcPts val="600"/>
              </a:spcAft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r>
              <a:rPr lang="it-IT" sz="9600" b="1" u="sng" dirty="0" smtClean="0">
                <a:solidFill>
                  <a:srgbClr val="FF0000"/>
                </a:solidFill>
              </a:rPr>
              <a:t>2 </a:t>
            </a:r>
            <a:r>
              <a:rPr lang="tr-TR" sz="9600" b="1" u="sng" dirty="0" smtClean="0">
                <a:solidFill>
                  <a:srgbClr val="FF0000"/>
                </a:solidFill>
              </a:rPr>
              <a:t>– </a:t>
            </a:r>
            <a:r>
              <a:rPr lang="it-IT" sz="9600" b="1" u="sng" dirty="0" smtClean="0">
                <a:solidFill>
                  <a:srgbClr val="FF0000"/>
                </a:solidFill>
              </a:rPr>
              <a:t>Contrasto alla lotta negativa</a:t>
            </a:r>
            <a:endParaRPr lang="tr-TR" sz="9600" b="1" u="sng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endParaRPr lang="it-IT" sz="6400" b="1" u="sng" dirty="0" smtClean="0"/>
          </a:p>
          <a:p>
            <a:pPr>
              <a:buFont typeface="Wingdings" pitchFamily="2" charset="2"/>
              <a:buNone/>
            </a:pPr>
            <a:r>
              <a:rPr lang="it-IT" sz="6400" b="1" u="sng" dirty="0" smtClean="0"/>
              <a:t>1° richiamo di passività (P)</a:t>
            </a:r>
            <a:r>
              <a:rPr lang="tr-TR" sz="6400" b="1" u="sng" dirty="0" smtClean="0"/>
              <a:t>:</a:t>
            </a:r>
            <a:endParaRPr lang="tr-TR" sz="6400" u="sng" dirty="0" smtClean="0"/>
          </a:p>
          <a:p>
            <a:pPr>
              <a:buFont typeface="Wingdings" pitchFamily="2" charset="2"/>
              <a:buNone/>
            </a:pPr>
            <a:r>
              <a:rPr lang="tr-TR" sz="6400" dirty="0" smtClean="0"/>
              <a:t>  - </a:t>
            </a:r>
            <a:r>
              <a:rPr lang="it-IT" sz="6400" dirty="0" smtClean="0"/>
              <a:t>Stimolazione verbale</a:t>
            </a:r>
            <a:endParaRPr lang="tr-TR" sz="6400" dirty="0" smtClean="0"/>
          </a:p>
          <a:p>
            <a:pPr>
              <a:buFont typeface="Wingdings" pitchFamily="2" charset="2"/>
              <a:buNone/>
            </a:pPr>
            <a:r>
              <a:rPr lang="tr-TR" sz="6400" dirty="0" smtClean="0"/>
              <a:t>  - </a:t>
            </a:r>
            <a:r>
              <a:rPr lang="it-IT" sz="6400" dirty="0" smtClean="0"/>
              <a:t>Interruzione dell’incontro e avvertimento verbale</a:t>
            </a:r>
            <a:r>
              <a:rPr lang="tr-TR" sz="6400" dirty="0" smtClean="0"/>
              <a:t> </a:t>
            </a:r>
            <a:r>
              <a:rPr lang="tr-TR" sz="6400" dirty="0" smtClean="0">
                <a:solidFill>
                  <a:srgbClr val="C00000"/>
                </a:solidFill>
              </a:rPr>
              <a:t>“ </a:t>
            </a:r>
            <a:r>
              <a:rPr lang="it-IT" sz="6400" b="1" dirty="0" smtClean="0">
                <a:solidFill>
                  <a:srgbClr val="C00000"/>
                </a:solidFill>
              </a:rPr>
              <a:t>attenzione</a:t>
            </a:r>
            <a:r>
              <a:rPr lang="tr-TR" sz="6400" dirty="0" smtClean="0">
                <a:solidFill>
                  <a:srgbClr val="C00000"/>
                </a:solidFill>
              </a:rPr>
              <a:t> </a:t>
            </a:r>
            <a:r>
              <a:rPr lang="tr-TR" sz="6400" dirty="0" smtClean="0"/>
              <a:t>“</a:t>
            </a:r>
          </a:p>
          <a:p>
            <a:pPr>
              <a:buFont typeface="Wingdings" pitchFamily="2" charset="2"/>
              <a:buNone/>
            </a:pPr>
            <a:r>
              <a:rPr lang="it-IT" sz="6400" b="1" u="sng" dirty="0"/>
              <a:t>2° richiamo di passività</a:t>
            </a:r>
            <a:r>
              <a:rPr lang="tr-TR" sz="6400" b="1" u="sng" dirty="0"/>
              <a:t>:</a:t>
            </a:r>
          </a:p>
          <a:p>
            <a:pPr>
              <a:buFont typeface="Wingdings" pitchFamily="2" charset="2"/>
              <a:buNone/>
            </a:pPr>
            <a:r>
              <a:rPr lang="tr-TR" sz="6400" dirty="0"/>
              <a:t>  - </a:t>
            </a:r>
            <a:r>
              <a:rPr lang="it-IT" sz="6400" dirty="0"/>
              <a:t>Interruzione dell’incontro</a:t>
            </a:r>
            <a:endParaRPr lang="tr-TR" sz="6400" dirty="0"/>
          </a:p>
          <a:p>
            <a:pPr>
              <a:buFont typeface="Wingdings" pitchFamily="2" charset="2"/>
              <a:buNone/>
            </a:pPr>
            <a:r>
              <a:rPr lang="tr-TR" sz="6400" dirty="0"/>
              <a:t>  - </a:t>
            </a:r>
            <a:r>
              <a:rPr lang="it-IT" sz="6400" dirty="0"/>
              <a:t>Attribuito un </a:t>
            </a:r>
            <a:r>
              <a:rPr lang="it-IT" sz="6400" b="1" dirty="0">
                <a:solidFill>
                  <a:srgbClr val="C00000"/>
                </a:solidFill>
              </a:rPr>
              <a:t>avvertimento (O)</a:t>
            </a:r>
            <a:r>
              <a:rPr lang="it-IT" sz="6400" dirty="0"/>
              <a:t> al lottatore passivo ed </a:t>
            </a:r>
            <a:r>
              <a:rPr lang="it-IT" sz="6400" b="1" dirty="0">
                <a:solidFill>
                  <a:srgbClr val="C00000"/>
                </a:solidFill>
              </a:rPr>
              <a:t>1 punto </a:t>
            </a:r>
            <a:r>
              <a:rPr lang="it-IT" sz="6400" dirty="0"/>
              <a:t>al suo </a:t>
            </a:r>
            <a:r>
              <a:rPr lang="it-IT" sz="6400" dirty="0" smtClean="0"/>
              <a:t>avversario</a:t>
            </a:r>
            <a:endParaRPr lang="tr-TR" sz="6400" dirty="0"/>
          </a:p>
          <a:p>
            <a:pPr marL="0" indent="0">
              <a:buNone/>
            </a:pPr>
            <a:endParaRPr lang="it-IT" sz="6400" dirty="0"/>
          </a:p>
          <a:p>
            <a:pPr>
              <a:buFont typeface="Wingdings" pitchFamily="2" charset="2"/>
              <a:buNone/>
            </a:pPr>
            <a:r>
              <a:rPr lang="it-IT" sz="6400" b="1" u="sng" dirty="0" smtClean="0"/>
              <a:t>3° </a:t>
            </a:r>
            <a:r>
              <a:rPr lang="it-IT" sz="6400" b="1" u="sng" dirty="0"/>
              <a:t>richiamo di passività</a:t>
            </a:r>
            <a:r>
              <a:rPr lang="tr-TR" sz="6400" b="1" u="sng" dirty="0"/>
              <a:t>:</a:t>
            </a:r>
          </a:p>
          <a:p>
            <a:pPr>
              <a:buFont typeface="Wingdings" pitchFamily="2" charset="2"/>
              <a:buNone/>
            </a:pPr>
            <a:r>
              <a:rPr lang="tr-TR" sz="6400" dirty="0"/>
              <a:t>  - </a:t>
            </a:r>
            <a:r>
              <a:rPr lang="it-IT" sz="6400" dirty="0"/>
              <a:t>Interruzione dell’incontro</a:t>
            </a:r>
            <a:endParaRPr lang="tr-TR" sz="6400" dirty="0"/>
          </a:p>
          <a:p>
            <a:pPr>
              <a:buFont typeface="Wingdings" pitchFamily="2" charset="2"/>
              <a:buNone/>
            </a:pPr>
            <a:r>
              <a:rPr lang="tr-TR" sz="6400" dirty="0"/>
              <a:t>  - </a:t>
            </a:r>
            <a:r>
              <a:rPr lang="it-IT" sz="6400" dirty="0"/>
              <a:t>Attribuito un </a:t>
            </a:r>
            <a:r>
              <a:rPr lang="it-IT" sz="6400" b="1" dirty="0">
                <a:solidFill>
                  <a:srgbClr val="C00000"/>
                </a:solidFill>
              </a:rPr>
              <a:t>avvertimento (O)</a:t>
            </a:r>
            <a:r>
              <a:rPr lang="it-IT" sz="6400" dirty="0"/>
              <a:t> al lottatore passivo ed </a:t>
            </a:r>
            <a:r>
              <a:rPr lang="it-IT" sz="6400" b="1" dirty="0">
                <a:solidFill>
                  <a:srgbClr val="C00000"/>
                </a:solidFill>
              </a:rPr>
              <a:t>1 punto </a:t>
            </a:r>
            <a:r>
              <a:rPr lang="it-IT" sz="6400" dirty="0"/>
              <a:t>al suo </a:t>
            </a:r>
            <a:r>
              <a:rPr lang="it-IT" sz="6400" dirty="0" smtClean="0"/>
              <a:t>avversario</a:t>
            </a:r>
            <a:endParaRPr lang="tr-TR" sz="6400" dirty="0"/>
          </a:p>
          <a:p>
            <a:pPr marL="0" indent="0">
              <a:buNone/>
            </a:pPr>
            <a:endParaRPr lang="it-IT" sz="6400" dirty="0"/>
          </a:p>
          <a:p>
            <a:pPr>
              <a:buFont typeface="Wingdings" pitchFamily="2" charset="2"/>
              <a:buNone/>
            </a:pPr>
            <a:r>
              <a:rPr lang="it-IT" sz="6400" b="1" u="sng" dirty="0" smtClean="0"/>
              <a:t>4° </a:t>
            </a:r>
            <a:r>
              <a:rPr lang="it-IT" sz="6400" b="1" u="sng" dirty="0"/>
              <a:t>richiamo di passività</a:t>
            </a:r>
            <a:r>
              <a:rPr lang="tr-TR" sz="6400" b="1" u="sng" dirty="0"/>
              <a:t>:</a:t>
            </a:r>
          </a:p>
          <a:p>
            <a:pPr>
              <a:buFont typeface="Wingdings" pitchFamily="2" charset="2"/>
              <a:buNone/>
            </a:pPr>
            <a:r>
              <a:rPr lang="tr-TR" sz="6400" dirty="0"/>
              <a:t>  - </a:t>
            </a:r>
            <a:r>
              <a:rPr lang="it-IT" sz="6400" dirty="0"/>
              <a:t>Interruzione dell’incontro</a:t>
            </a:r>
            <a:endParaRPr lang="tr-TR" sz="6400" dirty="0"/>
          </a:p>
          <a:p>
            <a:pPr>
              <a:buFont typeface="Wingdings" pitchFamily="2" charset="2"/>
              <a:buNone/>
            </a:pPr>
            <a:r>
              <a:rPr lang="tr-TR" sz="6400" dirty="0"/>
              <a:t>  - </a:t>
            </a:r>
            <a:r>
              <a:rPr lang="it-IT" sz="6400" dirty="0"/>
              <a:t>Attribuito un </a:t>
            </a:r>
            <a:r>
              <a:rPr lang="it-IT" sz="6400" b="1" dirty="0">
                <a:solidFill>
                  <a:srgbClr val="C00000"/>
                </a:solidFill>
              </a:rPr>
              <a:t>avvertimento (O)</a:t>
            </a:r>
            <a:r>
              <a:rPr lang="it-IT" sz="6400" dirty="0"/>
              <a:t> al lottatore passivo ed </a:t>
            </a:r>
            <a:r>
              <a:rPr lang="it-IT" sz="6400" b="1" dirty="0">
                <a:solidFill>
                  <a:srgbClr val="C00000"/>
                </a:solidFill>
              </a:rPr>
              <a:t>1 punto </a:t>
            </a:r>
            <a:r>
              <a:rPr lang="it-IT" sz="6400" dirty="0"/>
              <a:t>al suo avversario</a:t>
            </a:r>
          </a:p>
          <a:p>
            <a:pPr marL="355600" indent="-266700">
              <a:buNone/>
              <a:tabLst>
                <a:tab pos="355600" algn="l"/>
              </a:tabLst>
            </a:pPr>
            <a:r>
              <a:rPr lang="tr-TR" sz="6400" dirty="0"/>
              <a:t>- </a:t>
            </a:r>
            <a:r>
              <a:rPr lang="it-IT" sz="6400" dirty="0" smtClean="0"/>
              <a:t>Il combattimento termina con la squalifica per tre avvertimenti (O)</a:t>
            </a:r>
            <a:endParaRPr lang="it-IT" sz="64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7544" y="5013176"/>
            <a:ext cx="7704856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6600" dirty="0"/>
              <a:t>La situazione per cui nessun lottatore sia stato richiamato per passività non è contemplata, perché è raccomandabile che la terna arbitrale definisca il lottatore passivo entro il primo minuto.</a:t>
            </a:r>
          </a:p>
        </p:txBody>
      </p:sp>
    </p:spTree>
    <p:extLst>
      <p:ext uri="{BB962C8B-B14F-4D97-AF65-F5344CB8AC3E}">
        <p14:creationId xmlns:p14="http://schemas.microsoft.com/office/powerpoint/2010/main" val="335325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47664" y="188640"/>
            <a:ext cx="614164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REGOLE GENERALI</a:t>
            </a:r>
            <a:endParaRPr kumimoji="0" lang="en-US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95300" indent="-495300" eaLnBrk="1" hangingPunct="1"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r>
              <a:rPr lang="tr-TR" sz="3600" b="1" u="sng" dirty="0" smtClean="0">
                <a:solidFill>
                  <a:srgbClr val="FF0000"/>
                </a:solidFill>
              </a:rPr>
              <a:t>1</a:t>
            </a:r>
            <a:r>
              <a:rPr lang="it-IT" sz="3600" b="1" u="sng" dirty="0" smtClean="0">
                <a:solidFill>
                  <a:srgbClr val="FF0000"/>
                </a:solidFill>
              </a:rPr>
              <a:t> </a:t>
            </a:r>
            <a:r>
              <a:rPr lang="tr-TR" sz="3600" b="1" u="sng" dirty="0" smtClean="0">
                <a:solidFill>
                  <a:srgbClr val="FF0000"/>
                </a:solidFill>
              </a:rPr>
              <a:t>- </a:t>
            </a:r>
            <a:r>
              <a:rPr lang="it-IT" sz="3600" b="1" u="sng" dirty="0" smtClean="0">
                <a:solidFill>
                  <a:srgbClr val="FF0000"/>
                </a:solidFill>
              </a:rPr>
              <a:t>Il Combattimento</a:t>
            </a:r>
            <a:r>
              <a:rPr lang="tr-TR" sz="3600" b="1" u="sng" dirty="0" smtClean="0">
                <a:solidFill>
                  <a:srgbClr val="FF0000"/>
                </a:solidFill>
              </a:rPr>
              <a:t>:</a:t>
            </a:r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r>
              <a:rPr lang="it-IT" sz="2800" dirty="0" smtClean="0"/>
              <a:t>Per Junior e Senior: due periodi di 3 minuti con 30 secondi di intervallo</a:t>
            </a:r>
            <a:endParaRPr lang="tr-TR" sz="2800" dirty="0" smtClean="0"/>
          </a:p>
          <a:p>
            <a:pPr marL="495300" indent="-495300">
              <a:buClr>
                <a:srgbClr val="000099"/>
              </a:buClr>
              <a:buFontTx/>
              <a:buChar char="-"/>
              <a:defRPr/>
            </a:pPr>
            <a:r>
              <a:rPr lang="it-IT" sz="2800" dirty="0"/>
              <a:t>Per </a:t>
            </a:r>
            <a:r>
              <a:rPr lang="it-IT" sz="2800" dirty="0" smtClean="0"/>
              <a:t>Esordienti e Cadetti: </a:t>
            </a:r>
            <a:r>
              <a:rPr lang="it-IT" sz="2800" dirty="0"/>
              <a:t>due periodi di </a:t>
            </a:r>
            <a:r>
              <a:rPr lang="it-IT" sz="2800" dirty="0" smtClean="0"/>
              <a:t>2 </a:t>
            </a:r>
            <a:r>
              <a:rPr lang="it-IT" sz="2800" dirty="0"/>
              <a:t>minuti con 30 secondi di intervallo</a:t>
            </a:r>
            <a:endParaRPr lang="tr-TR" sz="2800" dirty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r>
              <a:rPr lang="it-IT" sz="2800" dirty="0" smtClean="0"/>
              <a:t>Non è più prevista l’effettuazione del tempo supplementare (</a:t>
            </a:r>
            <a:r>
              <a:rPr lang="it-IT" sz="2800" dirty="0" err="1" smtClean="0"/>
              <a:t>overtime</a:t>
            </a:r>
            <a:r>
              <a:rPr lang="it-IT" sz="2800" dirty="0" smtClean="0"/>
              <a:t>)</a:t>
            </a:r>
            <a:endParaRPr lang="tr-TR" sz="28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r>
              <a:rPr lang="it-IT" sz="2800" b="1" dirty="0" smtClean="0">
                <a:solidFill>
                  <a:srgbClr val="0070C0"/>
                </a:solidFill>
              </a:rPr>
              <a:t>I Lottatori possono bere durante i 30” di intervallo</a:t>
            </a:r>
            <a:endParaRPr lang="tr-TR" sz="2800" b="1" dirty="0" smtClean="0">
              <a:solidFill>
                <a:srgbClr val="0070C0"/>
              </a:solidFill>
            </a:endParaRPr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r>
              <a:rPr lang="it-IT" sz="2800" b="1" dirty="0" smtClean="0">
                <a:solidFill>
                  <a:srgbClr val="0070C0"/>
                </a:solidFill>
              </a:rPr>
              <a:t>Non possono essere utilizzati asciugamani bagnati</a:t>
            </a:r>
            <a:endParaRPr lang="tr-TR" sz="2800" b="1" dirty="0" smtClean="0">
              <a:solidFill>
                <a:srgbClr val="0070C0"/>
              </a:solidFill>
            </a:endParaRPr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20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20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620688"/>
            <a:ext cx="8229600" cy="5760640"/>
          </a:xfrm>
        </p:spPr>
        <p:txBody>
          <a:bodyPr>
            <a:noAutofit/>
          </a:bodyPr>
          <a:lstStyle/>
          <a:p>
            <a:pPr marL="495300" indent="-495300" eaLnBrk="1" hangingPunct="1"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r>
              <a:rPr lang="it-IT" sz="3600" b="1" u="sng" dirty="0" smtClean="0">
                <a:solidFill>
                  <a:srgbClr val="FF0000"/>
                </a:solidFill>
              </a:rPr>
              <a:t>2 </a:t>
            </a:r>
            <a:r>
              <a:rPr lang="tr-TR" sz="3600" b="1" u="sng" dirty="0" smtClean="0">
                <a:solidFill>
                  <a:srgbClr val="FF0000"/>
                </a:solidFill>
              </a:rPr>
              <a:t>- </a:t>
            </a:r>
            <a:r>
              <a:rPr lang="it-IT" sz="3600" b="1" u="sng" dirty="0" smtClean="0">
                <a:solidFill>
                  <a:srgbClr val="FF0000"/>
                </a:solidFill>
              </a:rPr>
              <a:t>Tipi di vittorie</a:t>
            </a:r>
            <a:r>
              <a:rPr lang="tr-TR" sz="3600" b="1" u="sng" dirty="0" smtClean="0">
                <a:solidFill>
                  <a:srgbClr val="FF0000"/>
                </a:solidFill>
              </a:rPr>
              <a:t>:</a:t>
            </a:r>
            <a:endParaRPr lang="it-IT" sz="3600" b="1" u="sng" dirty="0" smtClean="0">
              <a:solidFill>
                <a:srgbClr val="FF0000"/>
              </a:solidFill>
            </a:endParaRPr>
          </a:p>
          <a:p>
            <a:pPr marL="495300" indent="-495300" eaLnBrk="1" hangingPunct="1"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endParaRPr lang="tr-TR" sz="3600" b="1" dirty="0" smtClean="0">
              <a:solidFill>
                <a:srgbClr val="FF0000"/>
              </a:solidFill>
            </a:endParaRPr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r>
              <a:rPr lang="it-IT" sz="2800" dirty="0" smtClean="0"/>
              <a:t>Atterramento</a:t>
            </a:r>
            <a:endParaRPr lang="tr-TR" sz="2800" dirty="0" smtClean="0"/>
          </a:p>
          <a:p>
            <a:pPr marL="495300" indent="-495300">
              <a:buClr>
                <a:srgbClr val="000099"/>
              </a:buClr>
              <a:buFontTx/>
              <a:buChar char="-"/>
              <a:defRPr/>
            </a:pPr>
            <a:r>
              <a:rPr lang="it-IT" sz="2800" dirty="0" smtClean="0"/>
              <a:t>Intervento medico, ritiro, mancata presentazione, squalifica per brutalità</a:t>
            </a:r>
            <a:endParaRPr lang="tr-TR" sz="28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r>
              <a:rPr lang="it-IT" sz="2800" dirty="0" smtClean="0"/>
              <a:t>Squalifica per tre avvertimenti ( O )</a:t>
            </a:r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r>
              <a:rPr lang="it-IT" sz="2800" dirty="0" smtClean="0"/>
              <a:t>Superiorità tecnica</a:t>
            </a:r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r>
              <a:rPr lang="it-IT" sz="2800" dirty="0" smtClean="0"/>
              <a:t>Punti, sommando quelli conseguiti in entrambi i tempi</a:t>
            </a:r>
            <a:endParaRPr lang="tr-TR" sz="28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620688"/>
            <a:ext cx="8229600" cy="5760640"/>
          </a:xfrm>
        </p:spPr>
        <p:txBody>
          <a:bodyPr>
            <a:noAutofit/>
          </a:bodyPr>
          <a:lstStyle/>
          <a:p>
            <a:pPr marL="495300" indent="-495300" eaLnBrk="1" hangingPunct="1">
              <a:buClr>
                <a:srgbClr val="000099"/>
              </a:buClr>
              <a:buSzTx/>
              <a:buFont typeface="Wingdings" pitchFamily="2" charset="2"/>
              <a:buNone/>
              <a:defRPr/>
            </a:pPr>
            <a:r>
              <a:rPr lang="it-IT" sz="3600" b="1" u="sng" dirty="0" smtClean="0">
                <a:solidFill>
                  <a:srgbClr val="FF0000"/>
                </a:solidFill>
              </a:rPr>
              <a:t>2 </a:t>
            </a:r>
            <a:r>
              <a:rPr lang="tr-TR" sz="3600" b="1" u="sng" dirty="0" smtClean="0">
                <a:solidFill>
                  <a:srgbClr val="FF0000"/>
                </a:solidFill>
              </a:rPr>
              <a:t>- </a:t>
            </a:r>
            <a:r>
              <a:rPr lang="it-IT" sz="3600" b="1" u="sng" dirty="0" smtClean="0">
                <a:solidFill>
                  <a:srgbClr val="FF0000"/>
                </a:solidFill>
              </a:rPr>
              <a:t>Tipi di vittorie</a:t>
            </a:r>
            <a:r>
              <a:rPr lang="tr-TR" sz="3600" b="1" u="sng" dirty="0" smtClean="0">
                <a:solidFill>
                  <a:srgbClr val="FF0000"/>
                </a:solidFill>
              </a:rPr>
              <a:t>:</a:t>
            </a:r>
            <a:r>
              <a:rPr lang="it-IT" sz="3600" b="1" u="sng" dirty="0" smtClean="0">
                <a:solidFill>
                  <a:srgbClr val="FF0000"/>
                </a:solidFill>
              </a:rPr>
              <a:t> Superiorità tecnica</a:t>
            </a:r>
          </a:p>
          <a:p>
            <a:pPr marL="0" indent="0">
              <a:spcBef>
                <a:spcPts val="0"/>
              </a:spcBef>
              <a:buNone/>
            </a:pPr>
            <a:endParaRPr lang="it-IT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800" dirty="0" smtClean="0"/>
              <a:t>La superiorità tecnica è definita da una delle tre seguenti condizioni:</a:t>
            </a:r>
          </a:p>
          <a:p>
            <a:pPr marL="0" indent="0">
              <a:spcBef>
                <a:spcPts val="0"/>
              </a:spcBef>
              <a:buNone/>
            </a:pPr>
            <a:endParaRPr lang="it-IT" sz="2800" dirty="0" smtClean="0"/>
          </a:p>
          <a:p>
            <a:pPr>
              <a:spcBef>
                <a:spcPts val="0"/>
              </a:spcBef>
            </a:pPr>
            <a:r>
              <a:rPr lang="it-IT" sz="2800" dirty="0" smtClean="0">
                <a:solidFill>
                  <a:srgbClr val="C00000"/>
                </a:solidFill>
              </a:rPr>
              <a:t>Superiorità evidente </a:t>
            </a:r>
            <a:r>
              <a:rPr lang="it-IT" sz="2800" dirty="0" smtClean="0"/>
              <a:t>(7 punti di differenza).</a:t>
            </a:r>
          </a:p>
          <a:p>
            <a:r>
              <a:rPr lang="it-IT" sz="2800" dirty="0" smtClean="0">
                <a:solidFill>
                  <a:srgbClr val="C00000"/>
                </a:solidFill>
              </a:rPr>
              <a:t>Esecuzione di un colpo da 5 punti</a:t>
            </a:r>
            <a:r>
              <a:rPr lang="it-IT" sz="2800" dirty="0" smtClean="0"/>
              <a:t>, solo se con questi punti il lottatore che ha eseguito il colpo si trova in vantaggio di punti rispetto al suo avversario.</a:t>
            </a:r>
          </a:p>
          <a:p>
            <a:pPr lvl="0"/>
            <a:r>
              <a:rPr lang="it-IT" sz="2800" dirty="0" smtClean="0">
                <a:solidFill>
                  <a:srgbClr val="C00000"/>
                </a:solidFill>
              </a:rPr>
              <a:t>Esecuzione di due colpi da 3 punti</a:t>
            </a:r>
            <a:r>
              <a:rPr lang="it-IT" sz="2800" dirty="0" smtClean="0"/>
              <a:t>, solo se con questi punti il lottatore che ha eseguito il colpo si trova in vantaggio di punti rispetto al suo avversario.</a:t>
            </a:r>
          </a:p>
          <a:p>
            <a:endParaRPr lang="it-IT" sz="28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620688"/>
            <a:ext cx="8229600" cy="57606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it-IT" sz="3600" dirty="0" smtClean="0">
                <a:solidFill>
                  <a:srgbClr val="C00000"/>
                </a:solidFill>
              </a:rPr>
              <a:t>Superiorità evidente </a:t>
            </a:r>
            <a:r>
              <a:rPr lang="it-IT" sz="3600" dirty="0" smtClean="0"/>
              <a:t>(7 punti di differenza)</a:t>
            </a:r>
          </a:p>
          <a:p>
            <a:pPr>
              <a:spcBef>
                <a:spcPts val="0"/>
              </a:spcBef>
              <a:buNone/>
            </a:pPr>
            <a:endParaRPr lang="it-IT" sz="3600" dirty="0" smtClean="0"/>
          </a:p>
          <a:p>
            <a:pPr marL="0" indent="0">
              <a:spcBef>
                <a:spcPts val="0"/>
              </a:spcBef>
              <a:buNone/>
            </a:pPr>
            <a:endParaRPr lang="it-IT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800" dirty="0" smtClean="0"/>
              <a:t>La differenza di 7 punti (7-0, 8-1, 9-2, ecc.) deve essere riscontrata al termine dell’azione di attacco e contrattacco.</a:t>
            </a:r>
          </a:p>
          <a:p>
            <a:pPr marL="0" indent="0">
              <a:spcBef>
                <a:spcPts val="0"/>
              </a:spcBef>
              <a:buNone/>
            </a:pPr>
            <a:endParaRPr lang="it-IT" sz="2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it-IT" sz="2800" b="1" cap="small" dirty="0" smtClean="0">
                <a:solidFill>
                  <a:srgbClr val="0070C0"/>
                </a:solidFill>
              </a:rPr>
              <a:t>Il contrattacco è quindi sempre valido</a:t>
            </a:r>
            <a:endParaRPr lang="it-IT" sz="2800" b="1" cap="small" dirty="0" smtClean="0"/>
          </a:p>
          <a:p>
            <a:endParaRPr lang="it-IT" sz="28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620688"/>
            <a:ext cx="8229600" cy="57606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it-IT" sz="3600" dirty="0" smtClean="0">
                <a:solidFill>
                  <a:srgbClr val="C00000"/>
                </a:solidFill>
              </a:rPr>
              <a:t>Esecuzione di un colpo da 5 punti</a:t>
            </a:r>
            <a:endParaRPr lang="it-IT" sz="3600" dirty="0" smtClean="0"/>
          </a:p>
          <a:p>
            <a:pPr>
              <a:spcBef>
                <a:spcPts val="0"/>
              </a:spcBef>
              <a:buNone/>
            </a:pPr>
            <a:endParaRPr lang="it-IT" sz="3600" dirty="0" smtClean="0"/>
          </a:p>
          <a:p>
            <a:pPr marL="177800" indent="-177800">
              <a:spcBef>
                <a:spcPts val="0"/>
              </a:spcBef>
            </a:pPr>
            <a:r>
              <a:rPr lang="it-IT" sz="2800" dirty="0" smtClean="0"/>
              <a:t>Se dopo l’assegnazione dei 5 punti il lottatore che ha eseguito il colpo si trova in vantaggio, il combattimen-to viene interrotto e viene decretata la vittoria per superiorità tecnica. </a:t>
            </a:r>
            <a:r>
              <a:rPr lang="it-IT" sz="2800" b="1" cap="small" dirty="0" smtClean="0">
                <a:solidFill>
                  <a:srgbClr val="0070C0"/>
                </a:solidFill>
              </a:rPr>
              <a:t>Il contrattacco non è mai valido</a:t>
            </a:r>
            <a:endParaRPr lang="it-IT" sz="2800" b="1" cap="small" dirty="0" smtClean="0"/>
          </a:p>
          <a:p>
            <a:pPr marL="177800" indent="-177800"/>
            <a:r>
              <a:rPr lang="it-IT" sz="2800" dirty="0" smtClean="0"/>
              <a:t>Se dopo l’assegnazione dei 5 punti il lottatore che ha eseguito il colpo non si trova in vantaggio (parità o svantaggio), il combattimento continua  - </a:t>
            </a:r>
            <a:r>
              <a:rPr lang="it-IT" sz="2800" b="1" cap="small" dirty="0" smtClean="0">
                <a:solidFill>
                  <a:srgbClr val="0070C0"/>
                </a:solidFill>
              </a:rPr>
              <a:t>Il contrat-tacco è sempre valido</a:t>
            </a:r>
            <a:r>
              <a:rPr lang="it-IT" sz="2800" cap="small" dirty="0" smtClean="0">
                <a:solidFill>
                  <a:srgbClr val="0070C0"/>
                </a:solidFill>
              </a:rPr>
              <a:t> </a:t>
            </a:r>
            <a:r>
              <a:rPr lang="it-IT" sz="2800" dirty="0" smtClean="0"/>
              <a:t>–</a:t>
            </a:r>
            <a:r>
              <a:rPr lang="it-IT" sz="2800" cap="small" dirty="0" smtClean="0">
                <a:solidFill>
                  <a:srgbClr val="0070C0"/>
                </a:solidFill>
              </a:rPr>
              <a:t> </a:t>
            </a:r>
            <a:r>
              <a:rPr lang="it-IT" sz="2800" dirty="0" smtClean="0"/>
              <a:t>fino a quando lo stesso lottatore non si trovi in vantaggio; in tal caso il combattimento viene interrotto ed è decretata la vittoria per superiorità tecnica.</a:t>
            </a:r>
          </a:p>
          <a:p>
            <a:endParaRPr lang="it-IT" sz="28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316081"/>
              </p:ext>
            </p:extLst>
          </p:nvPr>
        </p:nvGraphicFramePr>
        <p:xfrm>
          <a:off x="179512" y="1124744"/>
          <a:ext cx="8784976" cy="491219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40160"/>
                <a:gridCol w="2376264"/>
                <a:gridCol w="1512168"/>
                <a:gridCol w="3456384"/>
              </a:tblGrid>
              <a:tr h="764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i="1" cap="small" dirty="0">
                          <a:effectLst/>
                          <a:latin typeface="Calibri"/>
                          <a:ea typeface="Calibri"/>
                          <a:cs typeface="Calibri"/>
                        </a:rPr>
                        <a:t>Punteggio prima dell’azione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i="1" cap="small">
                          <a:effectLst/>
                          <a:latin typeface="Calibri"/>
                          <a:ea typeface="Calibri"/>
                          <a:cs typeface="Calibri"/>
                        </a:rPr>
                        <a:t>Azione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i="1" cap="small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Punteggio </a:t>
                      </a:r>
                      <a:r>
                        <a:rPr lang="it-IT" sz="1800" i="1" cap="small" dirty="0">
                          <a:effectLst/>
                          <a:latin typeface="Calibri"/>
                          <a:ea typeface="Calibri"/>
                          <a:cs typeface="Calibri"/>
                        </a:rPr>
                        <a:t>dopo </a:t>
                      </a:r>
                      <a:r>
                        <a:rPr lang="it-IT" sz="1800" i="1" cap="small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l’azione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i="1" cap="small" dirty="0">
                          <a:effectLst/>
                          <a:latin typeface="Calibri"/>
                          <a:ea typeface="Calibri"/>
                          <a:cs typeface="Calibri"/>
                        </a:rPr>
                        <a:t>Esito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75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R 6   –   B 2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Il Blu esegue una azione da 5 punti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R 6   –   B 7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Il combattimento viene interrotto; un eventuale contrattacco non può essere accettato.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Il Blu vince il combattimento per superiorità tecnica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26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R 6   –   B 0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Il Blu esegue una azione da 5 punti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R 6   –   B 5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kern="1200" dirty="0" smtClean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Il </a:t>
                      </a: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combattimento continua; può essere eseguito un contrattacco.</a:t>
                      </a:r>
                    </a:p>
                  </a:txBody>
                  <a:tcPr marL="68580" marR="68580" marT="0" marB="0"/>
                </a:tc>
              </a:tr>
              <a:tr h="1132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R 6   –   B 1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Il Blu esegue una azione da 5 punti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R 6   –   B 6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 smtClean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Il </a:t>
                      </a:r>
                      <a:r>
                        <a:rPr lang="it-IT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combattimento continua; può essere eseguito un contrattacco.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830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60648"/>
            <a:ext cx="8229600" cy="57606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it-IT" sz="3600" dirty="0" smtClean="0">
                <a:solidFill>
                  <a:srgbClr val="C00000"/>
                </a:solidFill>
              </a:rPr>
              <a:t>Esecuzione di due colpi da 3 punti</a:t>
            </a:r>
            <a:endParaRPr lang="it-IT" sz="3600" dirty="0" smtClean="0"/>
          </a:p>
          <a:p>
            <a:pPr marL="177800" indent="-177800">
              <a:spcBef>
                <a:spcPts val="0"/>
              </a:spcBef>
            </a:pPr>
            <a:endParaRPr lang="it-IT" sz="2800" dirty="0" smtClean="0"/>
          </a:p>
          <a:p>
            <a:pPr marL="177800" indent="-177800">
              <a:spcBef>
                <a:spcPts val="0"/>
              </a:spcBef>
            </a:pPr>
            <a:r>
              <a:rPr lang="it-IT" sz="2800" dirty="0" smtClean="0"/>
              <a:t>Se dopo l’assegnazione dei secondi 3 punti il lottatore che ha eseguito il colpo si trova in vantaggio, il combattimento viene interrotto e viene decretata la vittoria per superiorità tecnica. </a:t>
            </a:r>
            <a:r>
              <a:rPr lang="it-IT" sz="2800" b="1" cap="small" dirty="0" smtClean="0">
                <a:solidFill>
                  <a:srgbClr val="0070C0"/>
                </a:solidFill>
              </a:rPr>
              <a:t>Il contrattacco è  valido solo se eseguito con continuità</a:t>
            </a:r>
            <a:r>
              <a:rPr lang="it-IT" sz="2800" cap="small" dirty="0" smtClean="0">
                <a:solidFill>
                  <a:srgbClr val="0070C0"/>
                </a:solidFill>
              </a:rPr>
              <a:t>.</a:t>
            </a:r>
            <a:endParaRPr lang="it-IT" sz="2800" cap="small" dirty="0" smtClean="0"/>
          </a:p>
          <a:p>
            <a:pPr marL="177800" indent="-177800"/>
            <a:r>
              <a:rPr lang="it-IT" sz="2800" dirty="0" smtClean="0"/>
              <a:t>Se dopo l’assegnazione dei secondi 3 punti il lottatore che ha eseguito il colpo non si trova in vantaggio (parità o svantaggio), il combattimento continua  - </a:t>
            </a:r>
            <a:r>
              <a:rPr lang="it-IT" sz="2800" b="1" cap="small" dirty="0" smtClean="0">
                <a:solidFill>
                  <a:srgbClr val="0070C0"/>
                </a:solidFill>
              </a:rPr>
              <a:t>Il contrattacco è sempre valido</a:t>
            </a:r>
            <a:r>
              <a:rPr lang="it-IT" sz="2800" cap="small" dirty="0" smtClean="0">
                <a:solidFill>
                  <a:srgbClr val="0070C0"/>
                </a:solidFill>
              </a:rPr>
              <a:t> </a:t>
            </a:r>
            <a:r>
              <a:rPr lang="it-IT" sz="2800" dirty="0" smtClean="0"/>
              <a:t>–</a:t>
            </a:r>
            <a:r>
              <a:rPr lang="it-IT" sz="2800" cap="small" dirty="0" smtClean="0">
                <a:solidFill>
                  <a:srgbClr val="0070C0"/>
                </a:solidFill>
              </a:rPr>
              <a:t> </a:t>
            </a:r>
            <a:r>
              <a:rPr lang="it-IT" sz="2800" dirty="0" smtClean="0"/>
              <a:t>fino a quando lo stesso lottatore non si trovi in vantaggio; in tal caso il combattimento viene interrotto ed è decretata la vittoria per superiorità tecnica.</a:t>
            </a:r>
          </a:p>
          <a:p>
            <a:endParaRPr lang="it-IT" sz="28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tr-TR" sz="3600" dirty="0" smtClean="0"/>
          </a:p>
          <a:p>
            <a:pPr marL="495300" indent="-495300" eaLnBrk="1" hangingPunct="1">
              <a:buClr>
                <a:srgbClr val="000099"/>
              </a:buClr>
              <a:buSzTx/>
              <a:buFontTx/>
              <a:buChar char="-"/>
              <a:defRPr/>
            </a:pPr>
            <a:endParaRPr 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432625"/>
              </p:ext>
            </p:extLst>
          </p:nvPr>
        </p:nvGraphicFramePr>
        <p:xfrm>
          <a:off x="251520" y="764704"/>
          <a:ext cx="8784976" cy="522766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40160"/>
                <a:gridCol w="2376264"/>
                <a:gridCol w="1512168"/>
                <a:gridCol w="3456384"/>
              </a:tblGrid>
              <a:tr h="764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i="1" cap="small" dirty="0">
                          <a:effectLst/>
                          <a:latin typeface="Calibri"/>
                          <a:ea typeface="Calibri"/>
                          <a:cs typeface="Calibri"/>
                        </a:rPr>
                        <a:t>Punteggio prima dell’azione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i="1" cap="small">
                          <a:effectLst/>
                          <a:latin typeface="Calibri"/>
                          <a:ea typeface="Calibri"/>
                          <a:cs typeface="Calibri"/>
                        </a:rPr>
                        <a:t>Azione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i="1" cap="small">
                          <a:effectLst/>
                          <a:latin typeface="Calibri"/>
                          <a:ea typeface="Calibri"/>
                          <a:cs typeface="Calibri"/>
                        </a:rPr>
                        <a:t>Punteggio dopo dell’azione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i="1" cap="small">
                          <a:effectLst/>
                          <a:latin typeface="Calibri"/>
                          <a:ea typeface="Calibri"/>
                          <a:cs typeface="Calibri"/>
                        </a:rPr>
                        <a:t>Esito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75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R 5   –   B 3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Il Blu esegue la seconda azione da 3 punti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R 5   –   B 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Il combattimento viene interrotto; un eventuale contrattacco può essere accettato solo se eseguito con continuità.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Il Blu vince il combattimento per superiorità tecnica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26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R 7   –   B 3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Il Blu esegue la seconda azione da 3 punti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R 7   –   B 6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Il combattimento continua; può essere eseguito un contrattacco, anche non in continuità.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32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R 6   –   B 3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Il Blu esegue la seconda azione da 3 punti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Calibri"/>
                          <a:ea typeface="Calibri"/>
                          <a:cs typeface="Calibri"/>
                        </a:rPr>
                        <a:t>R 6   –   B 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Il combattimento continua; può essere eseguito un contrattacco, anche non in continuità.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1145-8F3C-482D-8F77-0248606A7C9E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746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1391</Words>
  <Application>Microsoft Office PowerPoint</Application>
  <PresentationFormat>Presentazione su schermo (4:3)</PresentationFormat>
  <Paragraphs>166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MODIFICHE AL REGOLAMENTO  INTERNAZIONALE DELLA LOTTA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MODIFICHE AL REGOLAMENTO   INTERNAZIONALE DELLA LOTTA</dc:title>
  <dc:creator>Marco</dc:creator>
  <cp:lastModifiedBy>Masi</cp:lastModifiedBy>
  <cp:revision>38</cp:revision>
  <dcterms:created xsi:type="dcterms:W3CDTF">2013-08-31T16:27:47Z</dcterms:created>
  <dcterms:modified xsi:type="dcterms:W3CDTF">2013-09-02T14:02:15Z</dcterms:modified>
</cp:coreProperties>
</file>